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0497F64-BDC6-4FC7-AC6D-6FFE383F67C7}" type="datetimeFigureOut">
              <a:rPr lang="en-US" smtClean="0"/>
              <a:pPr/>
              <a:t>5/9/2012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436D919-7A51-4837-A841-97141A7B03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97F64-BDC6-4FC7-AC6D-6FFE383F67C7}" type="datetimeFigureOut">
              <a:rPr lang="en-US" smtClean="0"/>
              <a:pPr/>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D919-7A51-4837-A841-97141A7B0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97F64-BDC6-4FC7-AC6D-6FFE383F67C7}" type="datetimeFigureOut">
              <a:rPr lang="en-US" smtClean="0"/>
              <a:pPr/>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D919-7A51-4837-A841-97141A7B03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497F64-BDC6-4FC7-AC6D-6FFE383F67C7}" type="datetimeFigureOut">
              <a:rPr lang="en-US" smtClean="0"/>
              <a:pPr/>
              <a:t>5/9/2012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436D919-7A51-4837-A841-97141A7B0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497F64-BDC6-4FC7-AC6D-6FFE383F67C7}" type="datetimeFigureOut">
              <a:rPr lang="en-US" smtClean="0"/>
              <a:pPr/>
              <a:t>5/9/2012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436D919-7A51-4837-A841-97141A7B03A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0497F64-BDC6-4FC7-AC6D-6FFE383F67C7}" type="datetimeFigureOut">
              <a:rPr lang="en-US" smtClean="0"/>
              <a:pPr/>
              <a:t>5/9/2012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436D919-7A51-4837-A841-97141A7B0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497F64-BDC6-4FC7-AC6D-6FFE383F67C7}" type="datetimeFigureOut">
              <a:rPr lang="en-US" smtClean="0"/>
              <a:pPr/>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436D919-7A51-4837-A841-97141A7B03A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497F64-BDC6-4FC7-AC6D-6FFE383F67C7}" type="datetimeFigureOut">
              <a:rPr lang="en-US" smtClean="0"/>
              <a:pPr/>
              <a:t>5/9/2012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6D919-7A51-4837-A841-97141A7B0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497F64-BDC6-4FC7-AC6D-6FFE383F67C7}" type="datetimeFigureOut">
              <a:rPr lang="en-US" smtClean="0"/>
              <a:pPr/>
              <a:t>5/9/2012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D919-7A51-4837-A841-97141A7B0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497F64-BDC6-4FC7-AC6D-6FFE383F67C7}" type="datetimeFigureOut">
              <a:rPr lang="en-US" smtClean="0"/>
              <a:pPr/>
              <a:t>5/9/2012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6D919-7A51-4837-A841-97141A7B0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0497F64-BDC6-4FC7-AC6D-6FFE383F67C7}" type="datetimeFigureOut">
              <a:rPr lang="en-US" smtClean="0"/>
              <a:pPr/>
              <a:t>5/9/2012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436D919-7A51-4837-A841-97141A7B03A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497F64-BDC6-4FC7-AC6D-6FFE383F67C7}" type="datetimeFigureOut">
              <a:rPr lang="en-US" smtClean="0"/>
              <a:pPr/>
              <a:t>5/9/2012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436D919-7A51-4837-A841-97141A7B03A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uy-Y08qYpw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Skateboard Flex</a:t>
            </a:r>
            <a:br>
              <a:rPr lang="en-US" dirty="0" smtClean="0"/>
            </a:br>
            <a:r>
              <a:rPr lang="en-US" dirty="0" smtClean="0"/>
              <a:t>Hands-on Activity</a:t>
            </a:r>
            <a:endParaRPr lang="en-US" dirty="0"/>
          </a:p>
        </p:txBody>
      </p:sp>
      <p:sp>
        <p:nvSpPr>
          <p:cNvPr id="3" name="Subtitle 2"/>
          <p:cNvSpPr>
            <a:spLocks noGrp="1"/>
          </p:cNvSpPr>
          <p:nvPr>
            <p:ph type="subTitle" idx="1"/>
          </p:nvPr>
        </p:nvSpPr>
        <p:spPr/>
        <p:txBody>
          <a:bodyPr/>
          <a:lstStyle/>
          <a:p>
            <a:r>
              <a:rPr lang="en-US" dirty="0" err="1" smtClean="0"/>
              <a:t>By:Danielle</a:t>
            </a:r>
            <a:r>
              <a:rPr lang="en-US" dirty="0" smtClean="0"/>
              <a:t> Orender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owner\Pictures\2012-05-02\147.JPG"/>
          <p:cNvPicPr>
            <a:picLocks noChangeAspect="1" noChangeArrowheads="1"/>
          </p:cNvPicPr>
          <p:nvPr/>
        </p:nvPicPr>
        <p:blipFill>
          <a:blip r:embed="rId2" cstate="print"/>
          <a:srcRect/>
          <a:stretch>
            <a:fillRect/>
          </a:stretch>
        </p:blipFill>
        <p:spPr bwMode="auto">
          <a:xfrm>
            <a:off x="838200" y="2895600"/>
            <a:ext cx="2726266" cy="3650043"/>
          </a:xfrm>
          <a:prstGeom prst="rect">
            <a:avLst/>
          </a:prstGeom>
          <a:noFill/>
        </p:spPr>
      </p:pic>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7848600" cy="1371600"/>
          </a:xfrm>
        </p:spPr>
        <p:txBody>
          <a:bodyPr wrap="square">
            <a:normAutofit fontScale="70000" lnSpcReduction="20000"/>
          </a:bodyPr>
          <a:lstStyle/>
          <a:p>
            <a:pPr marL="514350" indent="-514350">
              <a:buFont typeface="+mj-lt"/>
              <a:buAutoNum type="arabicPeriod" startAt="13"/>
            </a:pPr>
            <a:r>
              <a:rPr lang="en-US" b="1" dirty="0" smtClean="0"/>
              <a:t>On </a:t>
            </a:r>
            <a:r>
              <a:rPr lang="en-US" b="1" dirty="0"/>
              <a:t>the space provided below, independently write your conclusions. Describe your results. Did you see a pattern in your ruler flex results? Explain what the ratio of “flex per penny” tells you about the two rulers. </a:t>
            </a:r>
            <a:endParaRPr lang="en-US" dirty="0"/>
          </a:p>
        </p:txBody>
      </p:sp>
      <p:sp>
        <p:nvSpPr>
          <p:cNvPr id="6" name="TextBox 5"/>
          <p:cNvSpPr txBox="1"/>
          <p:nvPr/>
        </p:nvSpPr>
        <p:spPr>
          <a:xfrm>
            <a:off x="4419600" y="3200400"/>
            <a:ext cx="3581400" cy="2308324"/>
          </a:xfrm>
          <a:prstGeom prst="rect">
            <a:avLst/>
          </a:prstGeom>
          <a:noFill/>
        </p:spPr>
        <p:txBody>
          <a:bodyPr wrap="square" rtlCol="0">
            <a:spAutoFit/>
          </a:bodyPr>
          <a:lstStyle/>
          <a:p>
            <a:r>
              <a:rPr lang="en-US" i="1" dirty="0" smtClean="0"/>
              <a:t>“My results from the project showed a steady increase in the flex of each ruler when the pennies were added. The plastic ruler had a higher “flex per penny” rate than the wooden ruler. This result tells us that the wooden ruler is stronger and does not flex as much as the plastic ruler.”</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Extension</a:t>
            </a:r>
            <a:endParaRPr lang="en-US" dirty="0"/>
          </a:p>
        </p:txBody>
      </p:sp>
      <p:sp>
        <p:nvSpPr>
          <p:cNvPr id="3" name="Content Placeholder 2"/>
          <p:cNvSpPr>
            <a:spLocks noGrp="1"/>
          </p:cNvSpPr>
          <p:nvPr>
            <p:ph idx="1"/>
          </p:nvPr>
        </p:nvSpPr>
        <p:spPr>
          <a:xfrm>
            <a:off x="457200" y="1600200"/>
            <a:ext cx="4572000" cy="4724399"/>
          </a:xfrm>
        </p:spPr>
        <p:txBody>
          <a:bodyPr>
            <a:normAutofit fontScale="70000" lnSpcReduction="20000"/>
          </a:bodyPr>
          <a:lstStyle/>
          <a:p>
            <a:r>
              <a:rPr lang="en-US" i="1" dirty="0"/>
              <a:t>Ask students, working in groups, to graph the ordered pairs of data that they have collected (number of pennies, flex), for each of the two rulers tested, on the same sheet of graph paper, and to explain what the graphs show. </a:t>
            </a:r>
          </a:p>
          <a:p>
            <a:pPr>
              <a:buNone/>
            </a:pPr>
            <a:r>
              <a:rPr lang="en-US" i="1" dirty="0"/>
              <a:t>Have them discuss:</a:t>
            </a:r>
          </a:p>
          <a:p>
            <a:pPr lvl="0"/>
            <a:r>
              <a:rPr lang="en-US" i="1" dirty="0"/>
              <a:t>Whether the amount of flex seems to depend on the number of </a:t>
            </a:r>
            <a:r>
              <a:rPr lang="en-US" i="1" dirty="0" smtClean="0"/>
              <a:t>pennies.</a:t>
            </a:r>
            <a:endParaRPr lang="en-US" i="1" dirty="0"/>
          </a:p>
          <a:p>
            <a:pPr lvl="0"/>
            <a:r>
              <a:rPr lang="en-US" i="1" dirty="0"/>
              <a:t>How that dependence could be </a:t>
            </a:r>
            <a:r>
              <a:rPr lang="en-US" i="1" dirty="0" smtClean="0"/>
              <a:t>described.</a:t>
            </a:r>
            <a:endParaRPr lang="en-US" i="1" dirty="0"/>
          </a:p>
          <a:p>
            <a:pPr lvl="0"/>
            <a:r>
              <a:rPr lang="en-US" i="1" dirty="0"/>
              <a:t>In what ways that dependence is different for the two rulers tested.</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Objectives</a:t>
            </a:r>
            <a:endParaRPr lang="en-US" dirty="0"/>
          </a:p>
        </p:txBody>
      </p:sp>
      <p:sp>
        <p:nvSpPr>
          <p:cNvPr id="3" name="Content Placeholder 2"/>
          <p:cNvSpPr>
            <a:spLocks noGrp="1"/>
          </p:cNvSpPr>
          <p:nvPr>
            <p:ph idx="1"/>
          </p:nvPr>
        </p:nvSpPr>
        <p:spPr>
          <a:xfrm>
            <a:off x="457200" y="1295400"/>
            <a:ext cx="8229600" cy="5029200"/>
          </a:xfrm>
        </p:spPr>
        <p:txBody>
          <a:bodyPr>
            <a:normAutofit fontScale="77500" lnSpcReduction="20000"/>
          </a:bodyPr>
          <a:lstStyle/>
          <a:p>
            <a:pPr>
              <a:buNone/>
            </a:pPr>
            <a:r>
              <a:rPr lang="en-US" b="1" i="1" u="sng" dirty="0"/>
              <a:t>Goal</a:t>
            </a:r>
            <a:r>
              <a:rPr lang="en-US" b="1" i="1" dirty="0"/>
              <a:t>: </a:t>
            </a:r>
            <a:endParaRPr lang="en-US" b="1" i="1" dirty="0" smtClean="0"/>
          </a:p>
          <a:p>
            <a:pPr>
              <a:buNone/>
            </a:pPr>
            <a:r>
              <a:rPr lang="en-US" i="1" dirty="0"/>
              <a:t>	</a:t>
            </a:r>
            <a:r>
              <a:rPr lang="en-US" dirty="0" smtClean="0"/>
              <a:t>Students </a:t>
            </a:r>
            <a:r>
              <a:rPr lang="en-US" dirty="0"/>
              <a:t>will learn how flex can be measure through this skateboard activity.</a:t>
            </a:r>
            <a:endParaRPr lang="en-US" i="1" dirty="0"/>
          </a:p>
          <a:p>
            <a:pPr>
              <a:buNone/>
            </a:pPr>
            <a:endParaRPr lang="en-US" i="1" dirty="0" smtClean="0"/>
          </a:p>
          <a:p>
            <a:pPr>
              <a:buNone/>
            </a:pPr>
            <a:r>
              <a:rPr lang="en-US" b="1" i="1" u="sng" dirty="0" smtClean="0"/>
              <a:t>Objectives</a:t>
            </a:r>
            <a:r>
              <a:rPr lang="en-US" b="1" u="sng" dirty="0"/>
              <a:t>:</a:t>
            </a:r>
          </a:p>
          <a:p>
            <a:pPr lvl="0"/>
            <a:r>
              <a:rPr lang="en-US" i="1" dirty="0"/>
              <a:t>The students will describe a real world situation in terms of ratios.</a:t>
            </a:r>
            <a:endParaRPr lang="en-US" dirty="0"/>
          </a:p>
          <a:p>
            <a:pPr lvl="0"/>
            <a:r>
              <a:rPr lang="en-US" i="1" dirty="0"/>
              <a:t>The student will perform operations with decimal numbers.</a:t>
            </a:r>
            <a:endParaRPr lang="en-US" dirty="0"/>
          </a:p>
          <a:p>
            <a:pPr lvl="0"/>
            <a:r>
              <a:rPr lang="en-US" i="1" dirty="0"/>
              <a:t>The student will discover the mean of a set of data.</a:t>
            </a:r>
            <a:endParaRPr lang="en-US" dirty="0"/>
          </a:p>
          <a:p>
            <a:pPr lvl="0"/>
            <a:r>
              <a:rPr lang="en-US" i="1" dirty="0"/>
              <a:t>The student will plot a point in a two-dimensional coordinate system, given the coordinates.</a:t>
            </a:r>
            <a:endParaRPr lang="en-US" dirty="0"/>
          </a:p>
          <a:p>
            <a:pPr lvl="0"/>
            <a:r>
              <a:rPr lang="en-US" i="1" dirty="0"/>
              <a:t>The student will relate aspects of a graphical model to the real world situation which is being modeled.</a:t>
            </a: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Two different rulers (wooden, plastic, rubber) with a hole in the center (per group)</a:t>
            </a:r>
          </a:p>
          <a:p>
            <a:pPr lvl="0"/>
            <a:r>
              <a:rPr lang="en-US" dirty="0"/>
              <a:t>One ruler with millimeter markings (per group)</a:t>
            </a:r>
          </a:p>
          <a:p>
            <a:pPr lvl="0"/>
            <a:r>
              <a:rPr lang="en-US" dirty="0"/>
              <a:t>One heavy duty paper clip (per group)</a:t>
            </a:r>
          </a:p>
          <a:p>
            <a:pPr lvl="0"/>
            <a:r>
              <a:rPr lang="en-US" dirty="0"/>
              <a:t>A plastic cup ( the type with a rolled rim) with a hole punch just underneath the rim(per group)</a:t>
            </a:r>
          </a:p>
          <a:p>
            <a:pPr lvl="0"/>
            <a:r>
              <a:rPr lang="en-US" dirty="0"/>
              <a:t>200 pennies (per group)</a:t>
            </a:r>
          </a:p>
          <a:p>
            <a:pPr lvl="0"/>
            <a:r>
              <a:rPr lang="en-US" dirty="0"/>
              <a:t>Two stacks of </a:t>
            </a:r>
            <a:r>
              <a:rPr lang="en-US" dirty="0" smtClean="0"/>
              <a:t>textbooks/board games </a:t>
            </a:r>
            <a:r>
              <a:rPr lang="en-US" dirty="0"/>
              <a:t>each at least one foot high</a:t>
            </a:r>
          </a:p>
          <a:p>
            <a:pPr lvl="0"/>
            <a:r>
              <a:rPr lang="en-US" dirty="0"/>
              <a:t>Graph paper</a:t>
            </a:r>
          </a:p>
          <a:p>
            <a:pPr lvl="0"/>
            <a:r>
              <a:rPr lang="en-US" dirty="0"/>
              <a:t>Pencil</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92500" lnSpcReduction="10000"/>
          </a:bodyPr>
          <a:lstStyle/>
          <a:p>
            <a:r>
              <a:rPr lang="en-US" sz="1800" i="1" dirty="0"/>
              <a:t>(Split the class up into teams of two to four. Distribute the Skateboard Flex handout and review with students the description of “flex” on the first page. Ask students who have experience with skateboards to explain why flex, and bounce, are important qualities of a deck</a:t>
            </a:r>
            <a:r>
              <a:rPr lang="en-US" sz="1800" i="1" dirty="0" smtClean="0"/>
              <a:t>. Along with the Skateboard flex handout, I may also show a movie clip: </a:t>
            </a:r>
            <a:r>
              <a:rPr lang="en-US" sz="1800" dirty="0" smtClean="0">
                <a:solidFill>
                  <a:srgbClr val="C00000"/>
                </a:solidFill>
                <a:hlinkClick r:id="rId2"/>
              </a:rPr>
              <a:t>Designing Stronger Skateboards by</a:t>
            </a:r>
            <a:r>
              <a:rPr lang="en-US" sz="1800" b="1" dirty="0" smtClean="0"/>
              <a:t> </a:t>
            </a:r>
            <a:r>
              <a:rPr lang="en-US" sz="1800" dirty="0" smtClean="0"/>
              <a:t>Tim </a:t>
            </a:r>
            <a:r>
              <a:rPr lang="en-US" sz="1800" dirty="0" err="1" smtClean="0"/>
              <a:t>Piumarta</a:t>
            </a:r>
            <a:r>
              <a:rPr lang="en-US" sz="1800" dirty="0" smtClean="0"/>
              <a:t>. He took his love for the sport of skateboarding, combined it with his skills in mathematics and design and became one the world's most influential skateboard designers.</a:t>
            </a:r>
            <a:r>
              <a:rPr lang="en-US" sz="1800" i="1" dirty="0" smtClean="0"/>
              <a:t>)</a:t>
            </a:r>
            <a:endParaRPr lang="en-US" sz="1800" dirty="0"/>
          </a:p>
          <a:p>
            <a:pPr marL="457200" lvl="0" indent="-457200">
              <a:buFont typeface="+mj-lt"/>
              <a:buAutoNum type="arabicPeriod"/>
            </a:pPr>
            <a:r>
              <a:rPr lang="en-US" sz="2200" dirty="0" smtClean="0">
                <a:cs typeface="Times New Roman" pitchFamily="18" charset="0"/>
              </a:rPr>
              <a:t>Get </a:t>
            </a:r>
            <a:r>
              <a:rPr lang="en-US" sz="2200" dirty="0">
                <a:cs typeface="Times New Roman" pitchFamily="18" charset="0"/>
              </a:rPr>
              <a:t>three different rulers (wooden, thicker plastic, thinner plastic, or rubber). One should have millimeters </a:t>
            </a:r>
            <a:r>
              <a:rPr lang="en-US" sz="2200" dirty="0" smtClean="0">
                <a:cs typeface="Times New Roman" pitchFamily="18" charset="0"/>
              </a:rPr>
              <a:t>measurement.</a:t>
            </a:r>
          </a:p>
          <a:p>
            <a:pPr marL="457200" lvl="0" indent="-457200">
              <a:buFont typeface="+mj-lt"/>
              <a:buAutoNum type="arabicPeriod"/>
            </a:pPr>
            <a:r>
              <a:rPr lang="en-US" sz="2200" dirty="0" smtClean="0">
                <a:cs typeface="Times New Roman" pitchFamily="18" charset="0"/>
              </a:rPr>
              <a:t>Lay </a:t>
            </a:r>
            <a:r>
              <a:rPr lang="en-US" sz="2200" dirty="0">
                <a:cs typeface="Times New Roman" pitchFamily="18" charset="0"/>
              </a:rPr>
              <a:t>one ruler across the two stacks of books at least one foot high. There should be exactly 1 inch of each end of the ruler on the </a:t>
            </a:r>
            <a:r>
              <a:rPr lang="en-US" sz="2200" dirty="0" smtClean="0">
                <a:cs typeface="Times New Roman" pitchFamily="18" charset="0"/>
              </a:rPr>
              <a:t>books.</a:t>
            </a:r>
          </a:p>
          <a:p>
            <a:pPr marL="457200" lvl="0" indent="-457200">
              <a:buFont typeface="+mj-lt"/>
              <a:buAutoNum type="arabicPeriod"/>
            </a:pPr>
            <a:r>
              <a:rPr lang="en-US" sz="2200" dirty="0" smtClean="0">
                <a:cs typeface="Times New Roman" pitchFamily="18" charset="0"/>
              </a:rPr>
              <a:t>Measure </a:t>
            </a:r>
            <a:r>
              <a:rPr lang="en-US" sz="2200" dirty="0">
                <a:cs typeface="Times New Roman" pitchFamily="18" charset="0"/>
              </a:rPr>
              <a:t>the height of the ruler before hooking the cup on the </a:t>
            </a:r>
            <a:r>
              <a:rPr lang="en-US" sz="2200" dirty="0" smtClean="0">
                <a:cs typeface="Times New Roman" pitchFamily="18" charset="0"/>
              </a:rPr>
              <a:t>ruler.</a:t>
            </a:r>
          </a:p>
          <a:p>
            <a:pPr marL="457200" lvl="0" indent="-457200">
              <a:buFont typeface="+mj-lt"/>
              <a:buAutoNum type="arabicPeriod"/>
            </a:pPr>
            <a:r>
              <a:rPr lang="en-US" sz="2200" dirty="0" smtClean="0">
                <a:cs typeface="Times New Roman" pitchFamily="18" charset="0"/>
              </a:rPr>
              <a:t>Take </a:t>
            </a:r>
            <a:r>
              <a:rPr lang="en-US" sz="2200" dirty="0">
                <a:cs typeface="Times New Roman" pitchFamily="18" charset="0"/>
              </a:rPr>
              <a:t>the plastic cup with a rolled rim, with the small hole punch and put one end of a paper clip through the hole. Hook the other end of the paperclip through the center hole in the ruler, so that the cup is hanging between the stacks of books.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228600" y="1447800"/>
            <a:ext cx="2743200" cy="3810000"/>
          </a:xfrm>
        </p:spPr>
        <p:style>
          <a:lnRef idx="3">
            <a:schemeClr val="lt1"/>
          </a:lnRef>
          <a:fillRef idx="1">
            <a:schemeClr val="accent4"/>
          </a:fillRef>
          <a:effectRef idx="1">
            <a:schemeClr val="accent4"/>
          </a:effectRef>
          <a:fontRef idx="minor">
            <a:schemeClr val="lt1"/>
          </a:fontRef>
        </p:style>
        <p:txBody>
          <a:bodyPr>
            <a:normAutofit/>
          </a:bodyPr>
          <a:lstStyle/>
          <a:p>
            <a:r>
              <a:rPr lang="en-US" sz="1600" b="1" dirty="0" smtClean="0"/>
              <a:t>Adding 25 more pennies</a:t>
            </a:r>
            <a:endParaRPr lang="en-US" sz="1600" b="1" dirty="0"/>
          </a:p>
        </p:txBody>
      </p:sp>
      <p:pic>
        <p:nvPicPr>
          <p:cNvPr id="5121" name="Picture 1" descr="C:\Users\owner\Pictures\2012-05-02\142.JPG"/>
          <p:cNvPicPr>
            <a:picLocks noGrp="1" noChangeAspect="1" noChangeArrowheads="1"/>
          </p:cNvPicPr>
          <p:nvPr>
            <p:ph sz="half" idx="1"/>
          </p:nvPr>
        </p:nvPicPr>
        <p:blipFill>
          <a:blip r:embed="rId2" cstate="print"/>
          <a:stretch>
            <a:fillRect/>
          </a:stretch>
        </p:blipFill>
        <p:spPr bwMode="auto">
          <a:xfrm>
            <a:off x="381000" y="1905000"/>
            <a:ext cx="2446252" cy="3276600"/>
          </a:xfrm>
          <a:prstGeom prst="rect">
            <a:avLst/>
          </a:prstGeom>
          <a:noFill/>
        </p:spPr>
      </p:pic>
      <p:sp>
        <p:nvSpPr>
          <p:cNvPr id="7" name="Text Placeholder 6"/>
          <p:cNvSpPr>
            <a:spLocks noGrp="1"/>
          </p:cNvSpPr>
          <p:nvPr>
            <p:ph type="body" sz="quarter" idx="4294967295"/>
          </p:nvPr>
        </p:nvSpPr>
        <p:spPr>
          <a:xfrm>
            <a:off x="3352800" y="762000"/>
            <a:ext cx="5791200" cy="59436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Measuring “ruler flex”</a:t>
            </a:r>
            <a:endParaRPr lang="en-US" dirty="0"/>
          </a:p>
        </p:txBody>
      </p:sp>
      <p:pic>
        <p:nvPicPr>
          <p:cNvPr id="5123" name="Picture 3" descr="C:\Users\owner\Pictures\2012-05-02\140.JPG"/>
          <p:cNvPicPr>
            <a:picLocks noChangeAspect="1" noChangeArrowheads="1"/>
          </p:cNvPicPr>
          <p:nvPr/>
        </p:nvPicPr>
        <p:blipFill>
          <a:blip r:embed="rId3" cstate="print"/>
          <a:srcRect/>
          <a:stretch>
            <a:fillRect/>
          </a:stretch>
        </p:blipFill>
        <p:spPr bwMode="auto">
          <a:xfrm>
            <a:off x="3429000" y="1371600"/>
            <a:ext cx="2845740" cy="3810000"/>
          </a:xfrm>
          <a:prstGeom prst="rect">
            <a:avLst/>
          </a:prstGeom>
          <a:noFill/>
        </p:spPr>
      </p:pic>
      <p:pic>
        <p:nvPicPr>
          <p:cNvPr id="5122" name="Picture 2" descr="C:\Users\owner\Pictures\2012-05-02\141.JPG"/>
          <p:cNvPicPr>
            <a:picLocks noChangeAspect="1" noChangeArrowheads="1"/>
          </p:cNvPicPr>
          <p:nvPr/>
        </p:nvPicPr>
        <p:blipFill>
          <a:blip r:embed="rId4" cstate="print"/>
          <a:srcRect/>
          <a:stretch>
            <a:fillRect/>
          </a:stretch>
        </p:blipFill>
        <p:spPr bwMode="auto">
          <a:xfrm>
            <a:off x="6019800" y="2971800"/>
            <a:ext cx="2788825" cy="3733800"/>
          </a:xfrm>
          <a:prstGeom prst="rect">
            <a:avLst/>
          </a:prstGeom>
          <a:noFill/>
        </p:spPr>
      </p:pic>
      <p:sp>
        <p:nvSpPr>
          <p:cNvPr id="10" name="TextBox 9"/>
          <p:cNvSpPr txBox="1"/>
          <p:nvPr/>
        </p:nvSpPr>
        <p:spPr>
          <a:xfrm>
            <a:off x="152400" y="152400"/>
            <a:ext cx="2782116"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dirty="0" smtClean="0"/>
              <a:t>Thin Plastic Ruler</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5"/>
            </a:pPr>
            <a:r>
              <a:rPr lang="en-US" sz="2000" b="1" dirty="0"/>
              <a:t>Add 25 pennies to the cup, and measure using the milliliter ruler how far the center of the ruler is bent. Record in the data table the measurement. Then add another 25 pennies, and measure </a:t>
            </a:r>
            <a:r>
              <a:rPr lang="en-US" sz="2000" b="1" dirty="0" smtClean="0"/>
              <a:t>again.</a:t>
            </a:r>
            <a:endParaRPr lang="en-US" sz="2000" dirty="0" smtClean="0"/>
          </a:p>
          <a:p>
            <a:pPr marL="457200" lvl="0" indent="-457200">
              <a:buFont typeface="+mj-lt"/>
              <a:buAutoNum type="arabicPeriod" startAt="5"/>
            </a:pPr>
            <a:r>
              <a:rPr lang="en-US" sz="2000" b="1" dirty="0" smtClean="0"/>
              <a:t>Make </a:t>
            </a:r>
            <a:r>
              <a:rPr lang="en-US" sz="2000" b="1" dirty="0"/>
              <a:t>at least three or more measurements with different amounts of pennies. And record your data in the table below.</a:t>
            </a:r>
            <a:endParaRPr lang="en-US" sz="2000" dirty="0"/>
          </a:p>
          <a:p>
            <a:endParaRPr lang="en-US" dirty="0"/>
          </a:p>
        </p:txBody>
      </p:sp>
      <p:graphicFrame>
        <p:nvGraphicFramePr>
          <p:cNvPr id="4" name="Table 3"/>
          <p:cNvGraphicFramePr>
            <a:graphicFrameLocks noGrp="1"/>
          </p:cNvGraphicFramePr>
          <p:nvPr/>
        </p:nvGraphicFramePr>
        <p:xfrm>
          <a:off x="1295400" y="3657600"/>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Thin Plastic</a:t>
                      </a:r>
                      <a:r>
                        <a:rPr lang="en-US" baseline="0" dirty="0" smtClean="0"/>
                        <a:t> Ruler</a:t>
                      </a:r>
                      <a:endParaRPr lang="en-US" dirty="0"/>
                    </a:p>
                  </a:txBody>
                  <a:tcPr/>
                </a:tc>
                <a:tc>
                  <a:txBody>
                    <a:bodyPr/>
                    <a:lstStyle/>
                    <a:p>
                      <a:r>
                        <a:rPr lang="en-US" dirty="0" smtClean="0"/>
                        <a:t>Starting Height: 285 mm</a:t>
                      </a:r>
                      <a:endParaRPr lang="en-US" dirty="0"/>
                    </a:p>
                  </a:txBody>
                  <a:tcPr/>
                </a:tc>
              </a:tr>
              <a:tr h="370840">
                <a:tc>
                  <a:txBody>
                    <a:bodyPr/>
                    <a:lstStyle/>
                    <a:p>
                      <a:r>
                        <a:rPr lang="en-US" dirty="0" smtClean="0"/>
                        <a:t>Number of Pennies</a:t>
                      </a:r>
                      <a:endParaRPr lang="en-US" dirty="0"/>
                    </a:p>
                  </a:txBody>
                  <a:tcPr/>
                </a:tc>
                <a:tc>
                  <a:txBody>
                    <a:bodyPr/>
                    <a:lstStyle/>
                    <a:p>
                      <a:r>
                        <a:rPr lang="en-US" dirty="0" smtClean="0"/>
                        <a:t>Ruler Flex (in millimeters)</a:t>
                      </a:r>
                      <a:endParaRPr lang="en-US" dirty="0"/>
                    </a:p>
                  </a:txBody>
                  <a:tcPr/>
                </a:tc>
              </a:tr>
              <a:tr h="370840">
                <a:tc>
                  <a:txBody>
                    <a:bodyPr/>
                    <a:lstStyle/>
                    <a:p>
                      <a:r>
                        <a:rPr lang="en-US" dirty="0" smtClean="0"/>
                        <a:t>25</a:t>
                      </a:r>
                      <a:endParaRPr lang="en-US" dirty="0"/>
                    </a:p>
                  </a:txBody>
                  <a:tcPr/>
                </a:tc>
                <a:tc>
                  <a:txBody>
                    <a:bodyPr/>
                    <a:lstStyle/>
                    <a:p>
                      <a:r>
                        <a:rPr lang="en-US" dirty="0" smtClean="0"/>
                        <a:t>3</a:t>
                      </a:r>
                      <a:endParaRPr lang="en-US" dirty="0"/>
                    </a:p>
                  </a:txBody>
                  <a:tcPr/>
                </a:tc>
              </a:tr>
              <a:tr h="370840">
                <a:tc>
                  <a:txBody>
                    <a:bodyPr/>
                    <a:lstStyle/>
                    <a:p>
                      <a:r>
                        <a:rPr lang="en-US" dirty="0" smtClean="0"/>
                        <a:t>50</a:t>
                      </a:r>
                      <a:endParaRPr lang="en-US" dirty="0"/>
                    </a:p>
                  </a:txBody>
                  <a:tcPr/>
                </a:tc>
                <a:tc>
                  <a:txBody>
                    <a:bodyPr/>
                    <a:lstStyle/>
                    <a:p>
                      <a:r>
                        <a:rPr lang="en-US" dirty="0" smtClean="0"/>
                        <a:t>8</a:t>
                      </a:r>
                      <a:endParaRPr lang="en-US" dirty="0"/>
                    </a:p>
                  </a:txBody>
                  <a:tcPr/>
                </a:tc>
              </a:tr>
              <a:tr h="370840">
                <a:tc>
                  <a:txBody>
                    <a:bodyPr/>
                    <a:lstStyle/>
                    <a:p>
                      <a:r>
                        <a:rPr lang="en-US" dirty="0" smtClean="0"/>
                        <a:t>75</a:t>
                      </a:r>
                      <a:endParaRPr lang="en-US" dirty="0"/>
                    </a:p>
                  </a:txBody>
                  <a:tcPr/>
                </a:tc>
                <a:tc>
                  <a:txBody>
                    <a:bodyPr/>
                    <a:lstStyle/>
                    <a:p>
                      <a:r>
                        <a:rPr lang="en-US" dirty="0" smtClean="0"/>
                        <a:t>13</a:t>
                      </a:r>
                      <a:endParaRPr lang="en-US" dirty="0"/>
                    </a:p>
                  </a:txBody>
                  <a:tcPr/>
                </a:tc>
              </a:tr>
              <a:tr h="370840">
                <a:tc>
                  <a:txBody>
                    <a:bodyPr/>
                    <a:lstStyle/>
                    <a:p>
                      <a:r>
                        <a:rPr lang="en-US" dirty="0" smtClean="0"/>
                        <a:t>100</a:t>
                      </a:r>
                      <a:endParaRPr lang="en-US" dirty="0"/>
                    </a:p>
                  </a:txBody>
                  <a:tcPr/>
                </a:tc>
                <a:tc>
                  <a:txBody>
                    <a:bodyPr/>
                    <a:lstStyle/>
                    <a:p>
                      <a:r>
                        <a:rPr lang="en-US" dirty="0" smtClean="0"/>
                        <a:t>17</a:t>
                      </a:r>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514350" lvl="0" indent="-514350">
              <a:buFont typeface="+mj-lt"/>
              <a:buAutoNum type="arabicPeriod" startAt="7"/>
            </a:pPr>
            <a:r>
              <a:rPr lang="en-US" b="1" dirty="0"/>
              <a:t>For each measurement you made, divide the amount of ruler flex by the number of pennies in order to find the ratio of “flex per penny,” as a decimal. Record the “flex per penny” in the data table.</a:t>
            </a:r>
            <a:endParaRPr lang="en-US" dirty="0"/>
          </a:p>
          <a:p>
            <a:endParaRPr lang="en-US" b="1" dirty="0" smtClean="0"/>
          </a:p>
          <a:p>
            <a:endParaRPr lang="en-US" b="1" dirty="0"/>
          </a:p>
          <a:p>
            <a:endParaRPr lang="en-US" b="1" dirty="0" smtClean="0"/>
          </a:p>
          <a:p>
            <a:endParaRPr lang="en-US" b="1" dirty="0"/>
          </a:p>
          <a:p>
            <a:endParaRPr lang="en-US" b="1" dirty="0" smtClean="0"/>
          </a:p>
          <a:p>
            <a:endParaRPr lang="en-US" b="1" dirty="0" smtClean="0"/>
          </a:p>
          <a:p>
            <a:pPr marL="514350" indent="-514350">
              <a:buFont typeface="+mj-lt"/>
              <a:buAutoNum type="arabicPeriod" startAt="8"/>
            </a:pPr>
            <a:r>
              <a:rPr lang="en-US" b="1" dirty="0" smtClean="0"/>
              <a:t>Find </a:t>
            </a:r>
            <a:r>
              <a:rPr lang="en-US" b="1" dirty="0"/>
              <a:t>the mean of these ratios for all measurements</a:t>
            </a:r>
            <a:r>
              <a:rPr lang="en-US" b="1" dirty="0" smtClean="0"/>
              <a:t>. Round to the nearest hundredth. </a:t>
            </a:r>
          </a:p>
          <a:p>
            <a:pPr lvl="1">
              <a:buNone/>
            </a:pPr>
            <a:r>
              <a:rPr lang="en-US" b="1" dirty="0"/>
              <a:t>	</a:t>
            </a:r>
            <a:r>
              <a:rPr lang="en-US" b="1" dirty="0" smtClean="0"/>
              <a:t>(.12 + .16 + .1733333333 +.17)/4 is about .16</a:t>
            </a:r>
            <a:endParaRPr lang="en-US" dirty="0"/>
          </a:p>
        </p:txBody>
      </p:sp>
      <p:graphicFrame>
        <p:nvGraphicFramePr>
          <p:cNvPr id="4" name="Table 3"/>
          <p:cNvGraphicFramePr>
            <a:graphicFrameLocks noGrp="1"/>
          </p:cNvGraphicFramePr>
          <p:nvPr/>
        </p:nvGraphicFramePr>
        <p:xfrm>
          <a:off x="1295400" y="2819400"/>
          <a:ext cx="6096000" cy="185420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Ratio of “Flex per Penny” (as</a:t>
                      </a:r>
                      <a:r>
                        <a:rPr lang="en-US" baseline="0" dirty="0" smtClean="0"/>
                        <a:t> a decimal)</a:t>
                      </a:r>
                      <a:endParaRPr lang="en-US" dirty="0"/>
                    </a:p>
                  </a:txBody>
                  <a:tcPr/>
                </a:tc>
              </a:tr>
              <a:tr h="370840">
                <a:tc>
                  <a:txBody>
                    <a:bodyPr/>
                    <a:lstStyle/>
                    <a:p>
                      <a:r>
                        <a:rPr lang="en-US" dirty="0" smtClean="0"/>
                        <a:t>3/25=</a:t>
                      </a:r>
                      <a:r>
                        <a:rPr lang="en-US" baseline="0" dirty="0" smtClean="0"/>
                        <a:t> .12</a:t>
                      </a:r>
                      <a:endParaRPr lang="en-US" dirty="0"/>
                    </a:p>
                  </a:txBody>
                  <a:tcPr/>
                </a:tc>
              </a:tr>
              <a:tr h="370840">
                <a:tc>
                  <a:txBody>
                    <a:bodyPr/>
                    <a:lstStyle/>
                    <a:p>
                      <a:r>
                        <a:rPr lang="en-US" dirty="0" smtClean="0"/>
                        <a:t>8/50=.16</a:t>
                      </a:r>
                    </a:p>
                  </a:txBody>
                  <a:tcPr/>
                </a:tc>
              </a:tr>
              <a:tr h="370840">
                <a:tc>
                  <a:txBody>
                    <a:bodyPr/>
                    <a:lstStyle/>
                    <a:p>
                      <a:r>
                        <a:rPr lang="en-US" dirty="0" smtClean="0"/>
                        <a:t>13/75= .1733333333</a:t>
                      </a:r>
                    </a:p>
                  </a:txBody>
                  <a:tcPr/>
                </a:tc>
              </a:tr>
              <a:tr h="370840">
                <a:tc>
                  <a:txBody>
                    <a:bodyPr/>
                    <a:lstStyle/>
                    <a:p>
                      <a:r>
                        <a:rPr lang="en-US" dirty="0" smtClean="0"/>
                        <a:t>17/100=.17</a:t>
                      </a:r>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381000" y="1371600"/>
            <a:ext cx="8229600" cy="4525963"/>
          </a:xfrm>
        </p:spPr>
        <p:txBody>
          <a:bodyPr>
            <a:normAutofit fontScale="62500" lnSpcReduction="20000"/>
          </a:bodyPr>
          <a:lstStyle/>
          <a:p>
            <a:pPr marL="514350" lvl="0" indent="-514350">
              <a:buFont typeface="+mj-lt"/>
              <a:buAutoNum type="arabicPeriod" startAt="9"/>
            </a:pPr>
            <a:r>
              <a:rPr lang="en-US" b="1" dirty="0"/>
              <a:t>Repeat the measurements with another ruler, one different from the first (for example, a wooden ruler, or a thicker plastic ruler).</a:t>
            </a:r>
            <a:endParaRPr lang="en-US"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smtClean="0"/>
          </a:p>
          <a:p>
            <a:pPr lvl="0"/>
            <a:endParaRPr lang="en-US" b="1" dirty="0"/>
          </a:p>
          <a:p>
            <a:pPr lvl="0"/>
            <a:endParaRPr lang="en-US" b="1" dirty="0" smtClean="0"/>
          </a:p>
          <a:p>
            <a:pPr lvl="0"/>
            <a:endParaRPr lang="en-US" b="1" dirty="0" smtClean="0"/>
          </a:p>
          <a:p>
            <a:pPr marL="514350" lvl="0" indent="-514350">
              <a:buNone/>
            </a:pPr>
            <a:r>
              <a:rPr lang="en-US" b="1" dirty="0" smtClean="0"/>
              <a:t>	</a:t>
            </a:r>
          </a:p>
          <a:p>
            <a:pPr marL="514350" lvl="0" indent="-514350">
              <a:buNone/>
            </a:pPr>
            <a:r>
              <a:rPr lang="en-US" b="1" dirty="0" smtClean="0"/>
              <a:t>The </a:t>
            </a:r>
            <a:r>
              <a:rPr lang="en-US" b="1" dirty="0"/>
              <a:t>mean of these ratios for all measurements</a:t>
            </a:r>
            <a:r>
              <a:rPr lang="en-US" b="1" dirty="0" smtClean="0"/>
              <a:t>.</a:t>
            </a:r>
          </a:p>
          <a:p>
            <a:pPr lvl="1">
              <a:buNone/>
            </a:pPr>
            <a:r>
              <a:rPr lang="en-US" dirty="0" smtClean="0"/>
              <a:t>(0+.04+.04+.02)/4 is about .03</a:t>
            </a:r>
            <a:endParaRPr lang="en-US" dirty="0"/>
          </a:p>
        </p:txBody>
      </p:sp>
      <p:graphicFrame>
        <p:nvGraphicFramePr>
          <p:cNvPr id="4" name="Table 3"/>
          <p:cNvGraphicFramePr>
            <a:graphicFrameLocks noGrp="1"/>
          </p:cNvGraphicFramePr>
          <p:nvPr/>
        </p:nvGraphicFramePr>
        <p:xfrm>
          <a:off x="1219200" y="2057400"/>
          <a:ext cx="5257800" cy="2743200"/>
        </p:xfrm>
        <a:graphic>
          <a:graphicData uri="http://schemas.openxmlformats.org/drawingml/2006/table">
            <a:tbl>
              <a:tblPr firstRow="1" bandRow="1">
                <a:tableStyleId>{5C22544A-7EE6-4342-B048-85BDC9FD1C3A}</a:tableStyleId>
              </a:tblPr>
              <a:tblGrid>
                <a:gridCol w="1752600"/>
                <a:gridCol w="1752600"/>
                <a:gridCol w="1752600"/>
              </a:tblGrid>
              <a:tr h="326612">
                <a:tc>
                  <a:txBody>
                    <a:bodyPr/>
                    <a:lstStyle/>
                    <a:p>
                      <a:r>
                        <a:rPr lang="en-US" dirty="0" smtClean="0"/>
                        <a:t>Wooden</a:t>
                      </a:r>
                      <a:r>
                        <a:rPr lang="en-US" baseline="0" dirty="0" smtClean="0"/>
                        <a:t> Ruler</a:t>
                      </a:r>
                      <a:endParaRPr lang="en-US" dirty="0"/>
                    </a:p>
                  </a:txBody>
                  <a:tcPr/>
                </a:tc>
                <a:tc>
                  <a:txBody>
                    <a:bodyPr/>
                    <a:lstStyle/>
                    <a:p>
                      <a:endParaRPr lang="en-US"/>
                    </a:p>
                  </a:txBody>
                  <a:tcPr/>
                </a:tc>
                <a:tc>
                  <a:txBody>
                    <a:bodyPr/>
                    <a:lstStyle/>
                    <a:p>
                      <a:endParaRPr lang="en-US"/>
                    </a:p>
                  </a:txBody>
                  <a:tcPr/>
                </a:tc>
              </a:tr>
              <a:tr h="805343">
                <a:tc>
                  <a:txBody>
                    <a:bodyPr/>
                    <a:lstStyle/>
                    <a:p>
                      <a:r>
                        <a:rPr lang="en-US" dirty="0" smtClean="0"/>
                        <a:t>Number of Pennies</a:t>
                      </a:r>
                      <a:endParaRPr lang="en-US" dirty="0"/>
                    </a:p>
                  </a:txBody>
                  <a:tcPr/>
                </a:tc>
                <a:tc>
                  <a:txBody>
                    <a:bodyPr/>
                    <a:lstStyle/>
                    <a:p>
                      <a:r>
                        <a:rPr lang="en-US" dirty="0" smtClean="0"/>
                        <a:t>Ruler Flex</a:t>
                      </a:r>
                      <a:endParaRPr lang="en-US" dirty="0"/>
                    </a:p>
                  </a:txBody>
                  <a:tcPr/>
                </a:tc>
                <a:tc>
                  <a:txBody>
                    <a:bodyPr/>
                    <a:lstStyle/>
                    <a:p>
                      <a:r>
                        <a:rPr lang="en-US" dirty="0" smtClean="0"/>
                        <a:t>Ratio</a:t>
                      </a:r>
                      <a:r>
                        <a:rPr lang="en-US" baseline="0" dirty="0" smtClean="0"/>
                        <a:t> of “Flex per Penny” (as a decimal)</a:t>
                      </a:r>
                      <a:endParaRPr lang="en-US" dirty="0"/>
                    </a:p>
                  </a:txBody>
                  <a:tcPr/>
                </a:tc>
              </a:tr>
              <a:tr h="326612">
                <a:tc>
                  <a:txBody>
                    <a:bodyPr/>
                    <a:lstStyle/>
                    <a:p>
                      <a:r>
                        <a:rPr lang="en-US" dirty="0" smtClean="0"/>
                        <a:t>25</a:t>
                      </a:r>
                      <a:endParaRPr lang="en-US" dirty="0"/>
                    </a:p>
                  </a:txBody>
                  <a:tcPr/>
                </a:tc>
                <a:tc>
                  <a:txBody>
                    <a:bodyPr/>
                    <a:lstStyle/>
                    <a:p>
                      <a:r>
                        <a:rPr lang="en-US" dirty="0" smtClean="0"/>
                        <a:t>0</a:t>
                      </a:r>
                      <a:endParaRPr lang="en-US" dirty="0"/>
                    </a:p>
                  </a:txBody>
                  <a:tcPr/>
                </a:tc>
                <a:tc>
                  <a:txBody>
                    <a:bodyPr/>
                    <a:lstStyle/>
                    <a:p>
                      <a:r>
                        <a:rPr lang="en-US" dirty="0" smtClean="0"/>
                        <a:t>0/25=0</a:t>
                      </a:r>
                      <a:endParaRPr lang="en-US" dirty="0"/>
                    </a:p>
                  </a:txBody>
                  <a:tcPr/>
                </a:tc>
              </a:tr>
              <a:tr h="326612">
                <a:tc>
                  <a:txBody>
                    <a:bodyPr/>
                    <a:lstStyle/>
                    <a:p>
                      <a:r>
                        <a:rPr lang="en-US" dirty="0" smtClean="0"/>
                        <a:t>50</a:t>
                      </a:r>
                      <a:endParaRPr lang="en-US" dirty="0"/>
                    </a:p>
                  </a:txBody>
                  <a:tcPr/>
                </a:tc>
                <a:tc>
                  <a:txBody>
                    <a:bodyPr/>
                    <a:lstStyle/>
                    <a:p>
                      <a:r>
                        <a:rPr lang="en-US" dirty="0" smtClean="0"/>
                        <a:t>1</a:t>
                      </a:r>
                      <a:endParaRPr lang="en-US" dirty="0"/>
                    </a:p>
                  </a:txBody>
                  <a:tcPr/>
                </a:tc>
                <a:tc>
                  <a:txBody>
                    <a:bodyPr/>
                    <a:lstStyle/>
                    <a:p>
                      <a:r>
                        <a:rPr lang="en-US" dirty="0" smtClean="0"/>
                        <a:t>1/25=.04</a:t>
                      </a:r>
                      <a:endParaRPr lang="en-US" dirty="0"/>
                    </a:p>
                  </a:txBody>
                  <a:tcPr/>
                </a:tc>
              </a:tr>
              <a:tr h="326612">
                <a:tc>
                  <a:txBody>
                    <a:bodyPr/>
                    <a:lstStyle/>
                    <a:p>
                      <a:r>
                        <a:rPr lang="en-US" dirty="0" smtClean="0"/>
                        <a:t>75</a:t>
                      </a:r>
                      <a:endParaRPr lang="en-US" dirty="0"/>
                    </a:p>
                  </a:txBody>
                  <a:tcPr/>
                </a:tc>
                <a:tc>
                  <a:txBody>
                    <a:bodyPr/>
                    <a:lstStyle/>
                    <a:p>
                      <a:r>
                        <a:rPr lang="en-US" dirty="0" smtClean="0"/>
                        <a:t>2</a:t>
                      </a:r>
                      <a:endParaRPr lang="en-US" dirty="0"/>
                    </a:p>
                  </a:txBody>
                  <a:tcPr/>
                </a:tc>
                <a:tc>
                  <a:txBody>
                    <a:bodyPr/>
                    <a:lstStyle/>
                    <a:p>
                      <a:r>
                        <a:rPr lang="en-US" dirty="0" smtClean="0"/>
                        <a:t>2/50=.04</a:t>
                      </a:r>
                      <a:endParaRPr lang="en-US" dirty="0"/>
                    </a:p>
                  </a:txBody>
                  <a:tcPr/>
                </a:tc>
              </a:tr>
              <a:tr h="326612">
                <a:tc>
                  <a:txBody>
                    <a:bodyPr/>
                    <a:lstStyle/>
                    <a:p>
                      <a:r>
                        <a:rPr lang="en-US" dirty="0" smtClean="0"/>
                        <a:t>100</a:t>
                      </a:r>
                      <a:endParaRPr lang="en-US" dirty="0"/>
                    </a:p>
                  </a:txBody>
                  <a:tcPr/>
                </a:tc>
                <a:tc>
                  <a:txBody>
                    <a:bodyPr/>
                    <a:lstStyle/>
                    <a:p>
                      <a:r>
                        <a:rPr lang="en-US" dirty="0" smtClean="0"/>
                        <a:t>2</a:t>
                      </a:r>
                      <a:endParaRPr lang="en-US" dirty="0"/>
                    </a:p>
                  </a:txBody>
                  <a:tcPr/>
                </a:tc>
                <a:tc>
                  <a:txBody>
                    <a:bodyPr/>
                    <a:lstStyle/>
                    <a:p>
                      <a:r>
                        <a:rPr lang="en-US" dirty="0" smtClean="0"/>
                        <a:t>2/100=.02</a:t>
                      </a:r>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Wooden Ruler </a:t>
            </a:r>
            <a:endParaRPr lang="en-US" dirty="0"/>
          </a:p>
        </p:txBody>
      </p:sp>
      <p:sp>
        <p:nvSpPr>
          <p:cNvPr id="3" name="Text Placeholder 2"/>
          <p:cNvSpPr>
            <a:spLocks noGrp="1"/>
          </p:cNvSpPr>
          <p:nvPr>
            <p:ph type="body" idx="1"/>
          </p:nvPr>
        </p:nvSpPr>
        <p:spPr/>
        <p:txBody>
          <a:bodyPr/>
          <a:lstStyle/>
          <a:p>
            <a:r>
              <a:rPr lang="en-US" dirty="0" smtClean="0"/>
              <a:t>Adding Pennies</a:t>
            </a:r>
            <a:endParaRPr lang="en-US" dirty="0"/>
          </a:p>
        </p:txBody>
      </p:sp>
      <p:sp>
        <p:nvSpPr>
          <p:cNvPr id="5" name="Text Placeholder 4"/>
          <p:cNvSpPr>
            <a:spLocks noGrp="1"/>
          </p:cNvSpPr>
          <p:nvPr>
            <p:ph type="body" sz="half" idx="3"/>
          </p:nvPr>
        </p:nvSpPr>
        <p:spPr/>
        <p:txBody>
          <a:bodyPr/>
          <a:lstStyle/>
          <a:p>
            <a:r>
              <a:rPr lang="en-US" dirty="0" smtClean="0"/>
              <a:t>Ruler Flex</a:t>
            </a:r>
            <a:endParaRPr lang="en-US" dirty="0"/>
          </a:p>
        </p:txBody>
      </p:sp>
      <p:pic>
        <p:nvPicPr>
          <p:cNvPr id="22530" name="Picture 2" descr="C:\Users\owner\Pictures\2012-05-02\143.JPG"/>
          <p:cNvPicPr>
            <a:picLocks noGrp="1" noChangeAspect="1" noChangeArrowheads="1"/>
          </p:cNvPicPr>
          <p:nvPr>
            <p:ph sz="quarter" idx="2"/>
          </p:nvPr>
        </p:nvPicPr>
        <p:blipFill>
          <a:blip r:embed="rId2" cstate="print"/>
          <a:stretch>
            <a:fillRect/>
          </a:stretch>
        </p:blipFill>
        <p:spPr bwMode="auto">
          <a:xfrm>
            <a:off x="954416" y="1316038"/>
            <a:ext cx="2944156" cy="3941762"/>
          </a:xfrm>
          <a:prstGeom prst="rect">
            <a:avLst/>
          </a:prstGeom>
          <a:noFill/>
        </p:spPr>
      </p:pic>
      <p:sp>
        <p:nvSpPr>
          <p:cNvPr id="6" name="Content Placeholder 5"/>
          <p:cNvSpPr>
            <a:spLocks noGrp="1"/>
          </p:cNvSpPr>
          <p:nvPr>
            <p:ph sz="quarter" idx="4"/>
          </p:nvPr>
        </p:nvSpPr>
        <p:spPr/>
        <p:txBody>
          <a:bodyPr/>
          <a:lstStyle/>
          <a:p>
            <a:endParaRPr lang="en-US"/>
          </a:p>
        </p:txBody>
      </p:sp>
      <p:pic>
        <p:nvPicPr>
          <p:cNvPr id="22531" name="Picture 3" descr="C:\Users\owner\Pictures\2012-05-02\145.JPG"/>
          <p:cNvPicPr>
            <a:picLocks noChangeAspect="1" noChangeArrowheads="1"/>
          </p:cNvPicPr>
          <p:nvPr/>
        </p:nvPicPr>
        <p:blipFill>
          <a:blip r:embed="rId3" cstate="print"/>
          <a:srcRect/>
          <a:stretch>
            <a:fillRect/>
          </a:stretch>
        </p:blipFill>
        <p:spPr bwMode="auto">
          <a:xfrm>
            <a:off x="4953000" y="1447800"/>
            <a:ext cx="2942166" cy="393909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480</TotalTime>
  <Words>767</Words>
  <Application>Microsoft Office PowerPoint</Application>
  <PresentationFormat>On-screen Show (4:3)</PresentationFormat>
  <Paragraphs>102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Trek</vt:lpstr>
      <vt:lpstr>Skateboard Flex Hands-on Activity</vt:lpstr>
      <vt:lpstr>Goal and Objectives</vt:lpstr>
      <vt:lpstr>Materials </vt:lpstr>
      <vt:lpstr>Procedure</vt:lpstr>
      <vt:lpstr>Slide 5</vt:lpstr>
      <vt:lpstr>Procedure</vt:lpstr>
      <vt:lpstr>Procedure</vt:lpstr>
      <vt:lpstr>Procedure</vt:lpstr>
      <vt:lpstr>Wooden Ruler </vt:lpstr>
      <vt:lpstr>Conclusions</vt:lpstr>
      <vt:lpstr>Optional Extension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Skateboard Flex Hands-on Activity</dc:title>
  <dc:creator>owner</dc:creator>
  <cp:lastModifiedBy>owner</cp:lastModifiedBy>
  <cp:revision>6</cp:revision>
  <dcterms:created xsi:type="dcterms:W3CDTF">2012-05-02T17:50:24Z</dcterms:created>
  <dcterms:modified xsi:type="dcterms:W3CDTF">2012-05-10T02:22:10Z</dcterms:modified>
</cp:coreProperties>
</file>